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DM Sans Medium"/>
      <p:regular r:id="rId15"/>
    </p:embeddedFont>
    <p:embeddedFont>
      <p:font typeface="DM Sans Medium"/>
      <p:regular r:id="rId16"/>
    </p:embeddedFont>
    <p:embeddedFont>
      <p:font typeface="DM Sans Medium"/>
      <p:regular r:id="rId17"/>
    </p:embeddedFont>
    <p:embeddedFont>
      <p:font typeface="DM Sans Medium"/>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916674"/>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Báo cáo Đề án Tối ưu Tuyến đường Giao hàng (TSP)</a:t>
            </a:r>
            <a:endParaRPr lang="en-US" sz="3900" dirty="0"/>
          </a:p>
        </p:txBody>
      </p:sp>
      <p:sp>
        <p:nvSpPr>
          <p:cNvPr id="4" name="Text 1"/>
          <p:cNvSpPr/>
          <p:nvPr/>
        </p:nvSpPr>
        <p:spPr>
          <a:xfrm>
            <a:off x="6280190" y="445448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Sinh viên: Vòng Lỷ NàmNàm Phúc - MSSV: 2302700392 - Lớp: 1488</a:t>
            </a:r>
            <a:endParaRPr lang="en-US" sz="1550" dirty="0"/>
          </a:p>
        </p:txBody>
      </p:sp>
      <p:sp>
        <p:nvSpPr>
          <p:cNvPr id="5" name="Text 2"/>
          <p:cNvSpPr/>
          <p:nvPr/>
        </p:nvSpPr>
        <p:spPr>
          <a:xfrm>
            <a:off x="6280190" y="4995267"/>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Ngày 14 tháng 7 năm 2025</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49598"/>
            <a:ext cx="9408200"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Giới thiệu Bài toán Người bán hàng (TSP)</a:t>
            </a:r>
            <a:endParaRPr lang="en-US" sz="3900" dirty="0"/>
          </a:p>
        </p:txBody>
      </p:sp>
      <p:sp>
        <p:nvSpPr>
          <p:cNvPr id="3" name="Text 1"/>
          <p:cNvSpPr/>
          <p:nvPr/>
        </p:nvSpPr>
        <p:spPr>
          <a:xfrm>
            <a:off x="793790" y="256651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Bài toán Người bán hàng (TSP) là một bài toán kinh điển trong trí tuệ nhân tạo, yêu cầu tìm tuyến đường ngắn nhất để một người giao hàng xuất phát từ kho, đi qua tất cả các điểm giao hàng đúng một lần và quay lại kho.</a:t>
            </a:r>
            <a:endParaRPr lang="en-US" sz="1550" dirty="0"/>
          </a:p>
        </p:txBody>
      </p:sp>
      <p:sp>
        <p:nvSpPr>
          <p:cNvPr id="4" name="Text 2"/>
          <p:cNvSpPr/>
          <p:nvPr/>
        </p:nvSpPr>
        <p:spPr>
          <a:xfrm>
            <a:off x="793790" y="3424833"/>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Đề án này sử dụng C++ để giải TSP với các thuật toán heuristic (Greedy, 2-opt, Simulated Annealing), tích hợp ràng buộc thời gian và chi phí. Python với thư viện Folium được dùng để trực quan hóa tuyến đường trên bản đồ, với dữ liệu tọa độ từ OpenStreetMap API hoặc file inputdoan2.txt.</a:t>
            </a:r>
            <a:endParaRPr lang="en-US" sz="1550" dirty="0"/>
          </a:p>
        </p:txBody>
      </p:sp>
      <p:sp>
        <p:nvSpPr>
          <p:cNvPr id="5" name="Shape 3"/>
          <p:cNvSpPr/>
          <p:nvPr/>
        </p:nvSpPr>
        <p:spPr>
          <a:xfrm>
            <a:off x="793790" y="4875490"/>
            <a:ext cx="4215289" cy="91440"/>
          </a:xfrm>
          <a:prstGeom prst="roundRect">
            <a:avLst>
              <a:gd name="adj" fmla="val 32558"/>
            </a:avLst>
          </a:prstGeom>
          <a:solidFill>
            <a:srgbClr val="AC9EF5"/>
          </a:solidFill>
          <a:ln/>
        </p:spPr>
      </p:sp>
      <p:sp>
        <p:nvSpPr>
          <p:cNvPr id="6" name="Shape 4"/>
          <p:cNvSpPr/>
          <p:nvPr/>
        </p:nvSpPr>
        <p:spPr>
          <a:xfrm>
            <a:off x="2603778" y="4600694"/>
            <a:ext cx="595313" cy="595313"/>
          </a:xfrm>
          <a:prstGeom prst="roundRect">
            <a:avLst>
              <a:gd name="adj" fmla="val 153600"/>
            </a:avLst>
          </a:prstGeom>
          <a:solidFill>
            <a:srgbClr val="AC9EF5"/>
          </a:solidFill>
          <a:ln/>
        </p:spPr>
      </p:sp>
      <p:sp>
        <p:nvSpPr>
          <p:cNvPr id="7" name="Text 5"/>
          <p:cNvSpPr/>
          <p:nvPr/>
        </p:nvSpPr>
        <p:spPr>
          <a:xfrm>
            <a:off x="2782372" y="4749522"/>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DM Sans Medium" pitchFamily="34" charset="0"/>
                <a:ea typeface="DM Sans Medium" pitchFamily="34" charset="-122"/>
                <a:cs typeface="DM Sans Medium" pitchFamily="34" charset="-120"/>
              </a:rPr>
              <a:t>1</a:t>
            </a:r>
            <a:endParaRPr lang="en-US" sz="1850" dirty="0"/>
          </a:p>
        </p:txBody>
      </p:sp>
      <p:sp>
        <p:nvSpPr>
          <p:cNvPr id="8" name="Text 6"/>
          <p:cNvSpPr/>
          <p:nvPr/>
        </p:nvSpPr>
        <p:spPr>
          <a:xfrm>
            <a:off x="1015008" y="539448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Mục tiêu</a:t>
            </a:r>
            <a:endParaRPr lang="en-US" sz="1950" dirty="0"/>
          </a:p>
        </p:txBody>
      </p:sp>
      <p:sp>
        <p:nvSpPr>
          <p:cNvPr id="9" name="Text 7"/>
          <p:cNvSpPr/>
          <p:nvPr/>
        </p:nvSpPr>
        <p:spPr>
          <a:xfrm>
            <a:off x="1015008" y="5823704"/>
            <a:ext cx="3772853"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Tìm tuyến đường ngắn nhất đi qua tất cả các điểm một lần và quay lại kho.</a:t>
            </a:r>
            <a:endParaRPr lang="en-US" sz="1550" dirty="0"/>
          </a:p>
        </p:txBody>
      </p:sp>
      <p:sp>
        <p:nvSpPr>
          <p:cNvPr id="10" name="Shape 8"/>
          <p:cNvSpPr/>
          <p:nvPr/>
        </p:nvSpPr>
        <p:spPr>
          <a:xfrm>
            <a:off x="5207437" y="4875490"/>
            <a:ext cx="4215408" cy="91440"/>
          </a:xfrm>
          <a:prstGeom prst="roundRect">
            <a:avLst>
              <a:gd name="adj" fmla="val 32558"/>
            </a:avLst>
          </a:prstGeom>
          <a:solidFill>
            <a:srgbClr val="AC9EF5"/>
          </a:solidFill>
          <a:ln/>
        </p:spPr>
      </p:sp>
      <p:sp>
        <p:nvSpPr>
          <p:cNvPr id="11" name="Shape 9"/>
          <p:cNvSpPr/>
          <p:nvPr/>
        </p:nvSpPr>
        <p:spPr>
          <a:xfrm>
            <a:off x="7017425" y="4600694"/>
            <a:ext cx="595313" cy="595313"/>
          </a:xfrm>
          <a:prstGeom prst="roundRect">
            <a:avLst>
              <a:gd name="adj" fmla="val 153600"/>
            </a:avLst>
          </a:prstGeom>
          <a:solidFill>
            <a:srgbClr val="AC9EF5"/>
          </a:solidFill>
          <a:ln/>
        </p:spPr>
      </p:sp>
      <p:sp>
        <p:nvSpPr>
          <p:cNvPr id="12" name="Text 10"/>
          <p:cNvSpPr/>
          <p:nvPr/>
        </p:nvSpPr>
        <p:spPr>
          <a:xfrm>
            <a:off x="7196018" y="4749522"/>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DM Sans Medium" pitchFamily="34" charset="0"/>
                <a:ea typeface="DM Sans Medium" pitchFamily="34" charset="-122"/>
                <a:cs typeface="DM Sans Medium" pitchFamily="34" charset="-120"/>
              </a:rPr>
              <a:t>2</a:t>
            </a:r>
            <a:endParaRPr lang="en-US" sz="1850" dirty="0"/>
          </a:p>
        </p:txBody>
      </p:sp>
      <p:sp>
        <p:nvSpPr>
          <p:cNvPr id="13" name="Text 11"/>
          <p:cNvSpPr/>
          <p:nvPr/>
        </p:nvSpPr>
        <p:spPr>
          <a:xfrm>
            <a:off x="5428655" y="539448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Công nghệ</a:t>
            </a:r>
            <a:endParaRPr lang="en-US" sz="1950" dirty="0"/>
          </a:p>
        </p:txBody>
      </p:sp>
      <p:sp>
        <p:nvSpPr>
          <p:cNvPr id="14" name="Text 12"/>
          <p:cNvSpPr/>
          <p:nvPr/>
        </p:nvSpPr>
        <p:spPr>
          <a:xfrm>
            <a:off x="5428655" y="5823704"/>
            <a:ext cx="3772972"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 cho thuật toán, Python/Folium để trực quan hóa.</a:t>
            </a:r>
            <a:endParaRPr lang="en-US" sz="1550" dirty="0"/>
          </a:p>
        </p:txBody>
      </p:sp>
      <p:sp>
        <p:nvSpPr>
          <p:cNvPr id="15" name="Shape 13"/>
          <p:cNvSpPr/>
          <p:nvPr/>
        </p:nvSpPr>
        <p:spPr>
          <a:xfrm>
            <a:off x="9621203" y="4875490"/>
            <a:ext cx="4215289" cy="91440"/>
          </a:xfrm>
          <a:prstGeom prst="roundRect">
            <a:avLst>
              <a:gd name="adj" fmla="val 32558"/>
            </a:avLst>
          </a:prstGeom>
          <a:solidFill>
            <a:srgbClr val="AC9EF5"/>
          </a:solidFill>
          <a:ln/>
        </p:spPr>
      </p:sp>
      <p:sp>
        <p:nvSpPr>
          <p:cNvPr id="16" name="Shape 14"/>
          <p:cNvSpPr/>
          <p:nvPr/>
        </p:nvSpPr>
        <p:spPr>
          <a:xfrm>
            <a:off x="11431191" y="4600694"/>
            <a:ext cx="595313" cy="595313"/>
          </a:xfrm>
          <a:prstGeom prst="roundRect">
            <a:avLst>
              <a:gd name="adj" fmla="val 153600"/>
            </a:avLst>
          </a:prstGeom>
          <a:solidFill>
            <a:srgbClr val="AC9EF5"/>
          </a:solidFill>
          <a:ln/>
        </p:spPr>
      </p:sp>
      <p:sp>
        <p:nvSpPr>
          <p:cNvPr id="17" name="Text 15"/>
          <p:cNvSpPr/>
          <p:nvPr/>
        </p:nvSpPr>
        <p:spPr>
          <a:xfrm>
            <a:off x="11609784" y="4749522"/>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DM Sans Medium" pitchFamily="34" charset="0"/>
                <a:ea typeface="DM Sans Medium" pitchFamily="34" charset="-122"/>
                <a:cs typeface="DM Sans Medium" pitchFamily="34" charset="-120"/>
              </a:rPr>
              <a:t>3</a:t>
            </a:r>
            <a:endParaRPr lang="en-US" sz="1850" dirty="0"/>
          </a:p>
        </p:txBody>
      </p:sp>
      <p:sp>
        <p:nvSpPr>
          <p:cNvPr id="18" name="Text 16"/>
          <p:cNvSpPr/>
          <p:nvPr/>
        </p:nvSpPr>
        <p:spPr>
          <a:xfrm>
            <a:off x="9842421" y="539448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Dữ liệu</a:t>
            </a:r>
            <a:endParaRPr lang="en-US" sz="1950" dirty="0"/>
          </a:p>
        </p:txBody>
      </p:sp>
      <p:sp>
        <p:nvSpPr>
          <p:cNvPr id="19" name="Text 17"/>
          <p:cNvSpPr/>
          <p:nvPr/>
        </p:nvSpPr>
        <p:spPr>
          <a:xfrm>
            <a:off x="9842421" y="5823704"/>
            <a:ext cx="3772853"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Tọa độ thực tế từ OpenStreetMap hoặc file.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38218"/>
            <a:ext cx="11116032"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Giải thích chi tiết chương trình C++ (doan2.cpp)</a:t>
            </a:r>
            <a:endParaRPr lang="en-US" sz="3900" dirty="0"/>
          </a:p>
        </p:txBody>
      </p:sp>
      <p:sp>
        <p:nvSpPr>
          <p:cNvPr id="3" name="Text 1"/>
          <p:cNvSpPr/>
          <p:nvPr/>
        </p:nvSpPr>
        <p:spPr>
          <a:xfrm>
            <a:off x="793790" y="2955131"/>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Chương trình doan2.cpp được viết bằng C++ để giải bài toán TSP, đáp ứng các yêu cầu tối thiểu và nâng cao.</a:t>
            </a:r>
            <a:endParaRPr lang="en-US" sz="1550" dirty="0"/>
          </a:p>
        </p:txBody>
      </p:sp>
      <p:sp>
        <p:nvSpPr>
          <p:cNvPr id="4" name="Text 2"/>
          <p:cNvSpPr/>
          <p:nvPr/>
        </p:nvSpPr>
        <p:spPr>
          <a:xfrm>
            <a:off x="793790" y="369427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Yêu cầu tối thiểu</a:t>
            </a:r>
            <a:endParaRPr lang="en-US" sz="1950" dirty="0"/>
          </a:p>
        </p:txBody>
      </p:sp>
      <p:sp>
        <p:nvSpPr>
          <p:cNvPr id="5" name="Text 3"/>
          <p:cNvSpPr/>
          <p:nvPr/>
        </p:nvSpPr>
        <p:spPr>
          <a:xfrm>
            <a:off x="793790" y="420278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Nhập tọa độ kho và 5-10 điểm giao hàng.</a:t>
            </a:r>
            <a:endParaRPr lang="en-US" sz="1550" dirty="0"/>
          </a:p>
        </p:txBody>
      </p:sp>
      <p:sp>
        <p:nvSpPr>
          <p:cNvPr id="6" name="Text 4"/>
          <p:cNvSpPr/>
          <p:nvPr/>
        </p:nvSpPr>
        <p:spPr>
          <a:xfrm>
            <a:off x="793790" y="458974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Tính tuyến đường tối ưu với khoảng cách Euclidean nhỏ nhất.</a:t>
            </a:r>
            <a:endParaRPr lang="en-US" sz="1550" dirty="0"/>
          </a:p>
        </p:txBody>
      </p:sp>
      <p:sp>
        <p:nvSpPr>
          <p:cNvPr id="7" name="Text 5"/>
          <p:cNvSpPr/>
          <p:nvPr/>
        </p:nvSpPr>
        <p:spPr>
          <a:xfrm>
            <a:off x="793790" y="497669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Xuất thứ tự điểm và tổng khoảng cách.</a:t>
            </a:r>
            <a:endParaRPr lang="en-US" sz="1550" dirty="0"/>
          </a:p>
        </p:txBody>
      </p:sp>
      <p:sp>
        <p:nvSpPr>
          <p:cNvPr id="8" name="Text 6"/>
          <p:cNvSpPr/>
          <p:nvPr/>
        </p:nvSpPr>
        <p:spPr>
          <a:xfrm>
            <a:off x="7564874" y="369427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Yêu cầu nâng cao</a:t>
            </a:r>
            <a:endParaRPr lang="en-US" sz="1950" dirty="0"/>
          </a:p>
        </p:txBody>
      </p:sp>
      <p:sp>
        <p:nvSpPr>
          <p:cNvPr id="9" name="Text 7"/>
          <p:cNvSpPr/>
          <p:nvPr/>
        </p:nvSpPr>
        <p:spPr>
          <a:xfrm>
            <a:off x="7564874" y="420278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Sử dụng dữ liệu thực tế từ OpenStreetMap.</a:t>
            </a:r>
            <a:endParaRPr lang="en-US" sz="1550" dirty="0"/>
          </a:p>
        </p:txBody>
      </p:sp>
      <p:sp>
        <p:nvSpPr>
          <p:cNvPr id="10" name="Text 8"/>
          <p:cNvSpPr/>
          <p:nvPr/>
        </p:nvSpPr>
        <p:spPr>
          <a:xfrm>
            <a:off x="7564874" y="458974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Thêm ràng buộc thời gian/chi phí.</a:t>
            </a:r>
            <a:endParaRPr lang="en-US" sz="1550" dirty="0"/>
          </a:p>
        </p:txBody>
      </p:sp>
      <p:sp>
        <p:nvSpPr>
          <p:cNvPr id="11" name="Text 9"/>
          <p:cNvSpPr/>
          <p:nvPr/>
        </p:nvSpPr>
        <p:spPr>
          <a:xfrm>
            <a:off x="7564874" y="497669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Trực quan hóa tuyến đường.</a:t>
            </a:r>
            <a:endParaRPr lang="en-US" sz="1550" dirty="0"/>
          </a:p>
        </p:txBody>
      </p:sp>
      <p:sp>
        <p:nvSpPr>
          <p:cNvPr id="12" name="Text 10"/>
          <p:cNvSpPr/>
          <p:nvPr/>
        </p:nvSpPr>
        <p:spPr>
          <a:xfrm>
            <a:off x="7564874" y="536364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Sử dụng các thuật toán heuristic nâng cao.</a:t>
            </a:r>
            <a:endParaRPr lang="en-US" sz="1550" dirty="0"/>
          </a:p>
        </p:txBody>
      </p:sp>
      <p:sp>
        <p:nvSpPr>
          <p:cNvPr id="13" name="Text 11"/>
          <p:cNvSpPr/>
          <p:nvPr/>
        </p:nvSpPr>
        <p:spPr>
          <a:xfrm>
            <a:off x="793790" y="5973842"/>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Chương trình sử dụng các thư viện như , , , , , , , , , và để hỗ trợ các chức năng.</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75955"/>
            <a:ext cx="9418201"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Cấu trúc dữ liệu và Hàm chính trong C++</a:t>
            </a:r>
            <a:endParaRPr lang="en-US" sz="3900" dirty="0"/>
          </a:p>
        </p:txBody>
      </p:sp>
      <p:sp>
        <p:nvSpPr>
          <p:cNvPr id="3" name="Text 1"/>
          <p:cNvSpPr/>
          <p:nvPr/>
        </p:nvSpPr>
        <p:spPr>
          <a:xfrm>
            <a:off x="793790" y="199286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Chương trình C++ sử dụng các cấu trúc dữ liệu và hàm quan trọng để xử lý bài toán TSP.</a:t>
            </a:r>
            <a:endParaRPr lang="en-US" sz="1550" dirty="0"/>
          </a:p>
        </p:txBody>
      </p:sp>
      <p:sp>
        <p:nvSpPr>
          <p:cNvPr id="4" name="Shape 2"/>
          <p:cNvSpPr/>
          <p:nvPr/>
        </p:nvSpPr>
        <p:spPr>
          <a:xfrm>
            <a:off x="793790" y="2533650"/>
            <a:ext cx="6422231" cy="2419588"/>
          </a:xfrm>
          <a:prstGeom prst="roundRect">
            <a:avLst>
              <a:gd name="adj" fmla="val 1230"/>
            </a:avLst>
          </a:prstGeom>
          <a:noFill/>
          <a:ln w="22860">
            <a:solidFill>
              <a:srgbClr val="65696B"/>
            </a:solidFill>
            <a:prstDash val="solid"/>
          </a:ln>
        </p:spPr>
      </p:sp>
      <p:sp>
        <p:nvSpPr>
          <p:cNvPr id="5" name="Shape 3"/>
          <p:cNvSpPr/>
          <p:nvPr/>
        </p:nvSpPr>
        <p:spPr>
          <a:xfrm>
            <a:off x="816650" y="2556510"/>
            <a:ext cx="6376511" cy="595313"/>
          </a:xfrm>
          <a:prstGeom prst="roundRect">
            <a:avLst>
              <a:gd name="adj" fmla="val 393"/>
            </a:avLst>
          </a:prstGeom>
          <a:solidFill>
            <a:srgbClr val="4C5052"/>
          </a:solidFill>
          <a:ln/>
        </p:spPr>
      </p:sp>
      <p:sp>
        <p:nvSpPr>
          <p:cNvPr id="6" name="Text 4"/>
          <p:cNvSpPr/>
          <p:nvPr/>
        </p:nvSpPr>
        <p:spPr>
          <a:xfrm>
            <a:off x="3856077" y="2668072"/>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D6D9D7"/>
                </a:solidFill>
                <a:latin typeface="DM Sans Medium" pitchFamily="34" charset="0"/>
                <a:ea typeface="DM Sans Medium" pitchFamily="34" charset="-122"/>
                <a:cs typeface="DM Sans Medium" pitchFamily="34" charset="-120"/>
              </a:rPr>
              <a:t>1</a:t>
            </a:r>
            <a:endParaRPr lang="en-US" sz="2300" dirty="0"/>
          </a:p>
        </p:txBody>
      </p:sp>
      <p:sp>
        <p:nvSpPr>
          <p:cNvPr id="7" name="Text 5"/>
          <p:cNvSpPr/>
          <p:nvPr/>
        </p:nvSpPr>
        <p:spPr>
          <a:xfrm>
            <a:off x="1015008" y="335018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Cấu trúc Point</a:t>
            </a:r>
            <a:endParaRPr lang="en-US" sz="1950" dirty="0"/>
          </a:p>
        </p:txBody>
      </p:sp>
      <p:sp>
        <p:nvSpPr>
          <p:cNvPr id="8" name="Text 6"/>
          <p:cNvSpPr/>
          <p:nvPr/>
        </p:nvSpPr>
        <p:spPr>
          <a:xfrm>
            <a:off x="1015008" y="3779401"/>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Lưu trữ tọa độ (x, y), tên điểm (name), và cửa sổ thời gian (start_time, end_time) cho mỗi điểm giao hàng.</a:t>
            </a:r>
            <a:endParaRPr lang="en-US" sz="1550" dirty="0"/>
          </a:p>
        </p:txBody>
      </p:sp>
      <p:sp>
        <p:nvSpPr>
          <p:cNvPr id="9" name="Shape 7"/>
          <p:cNvSpPr/>
          <p:nvPr/>
        </p:nvSpPr>
        <p:spPr>
          <a:xfrm>
            <a:off x="7414379" y="2533650"/>
            <a:ext cx="6422231" cy="2419588"/>
          </a:xfrm>
          <a:prstGeom prst="roundRect">
            <a:avLst>
              <a:gd name="adj" fmla="val 1230"/>
            </a:avLst>
          </a:prstGeom>
          <a:noFill/>
          <a:ln w="22860">
            <a:solidFill>
              <a:srgbClr val="65696B"/>
            </a:solidFill>
            <a:prstDash val="solid"/>
          </a:ln>
        </p:spPr>
      </p:sp>
      <p:sp>
        <p:nvSpPr>
          <p:cNvPr id="10" name="Shape 8"/>
          <p:cNvSpPr/>
          <p:nvPr/>
        </p:nvSpPr>
        <p:spPr>
          <a:xfrm>
            <a:off x="7437239" y="2556510"/>
            <a:ext cx="6376511" cy="595313"/>
          </a:xfrm>
          <a:prstGeom prst="roundRect">
            <a:avLst>
              <a:gd name="adj" fmla="val 393"/>
            </a:avLst>
          </a:prstGeom>
          <a:solidFill>
            <a:srgbClr val="4C5052"/>
          </a:solidFill>
          <a:ln/>
        </p:spPr>
      </p:sp>
      <p:sp>
        <p:nvSpPr>
          <p:cNvPr id="11" name="Text 9"/>
          <p:cNvSpPr/>
          <p:nvPr/>
        </p:nvSpPr>
        <p:spPr>
          <a:xfrm>
            <a:off x="10476667" y="2668072"/>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D6D9D7"/>
                </a:solidFill>
                <a:latin typeface="DM Sans Medium" pitchFamily="34" charset="0"/>
                <a:ea typeface="DM Sans Medium" pitchFamily="34" charset="-122"/>
                <a:cs typeface="DM Sans Medium" pitchFamily="34" charset="-120"/>
              </a:rPr>
              <a:t>2</a:t>
            </a:r>
            <a:endParaRPr lang="en-US" sz="2300" dirty="0"/>
          </a:p>
        </p:txBody>
      </p:sp>
      <p:sp>
        <p:nvSpPr>
          <p:cNvPr id="12" name="Text 10"/>
          <p:cNvSpPr/>
          <p:nvPr/>
        </p:nvSpPr>
        <p:spPr>
          <a:xfrm>
            <a:off x="7635597" y="335018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Cấu trúc RouteInfo</a:t>
            </a:r>
            <a:endParaRPr lang="en-US" sz="1950" dirty="0"/>
          </a:p>
        </p:txBody>
      </p:sp>
      <p:sp>
        <p:nvSpPr>
          <p:cNvPr id="13" name="Text 11"/>
          <p:cNvSpPr/>
          <p:nvPr/>
        </p:nvSpPr>
        <p:spPr>
          <a:xfrm>
            <a:off x="7635597" y="3779401"/>
            <a:ext cx="5979795"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Chứa thông tin về tuyến đường (route), tổng khoảng cách (total_distance), tổng thời gian (total_time), tổng chi phí (total_cost), và tính khả thi về thời gian (time_feasible).</a:t>
            </a:r>
            <a:endParaRPr lang="en-US" sz="1550" dirty="0"/>
          </a:p>
        </p:txBody>
      </p:sp>
      <p:sp>
        <p:nvSpPr>
          <p:cNvPr id="14" name="Shape 12"/>
          <p:cNvSpPr/>
          <p:nvPr/>
        </p:nvSpPr>
        <p:spPr>
          <a:xfrm>
            <a:off x="793790" y="5151596"/>
            <a:ext cx="6422231" cy="2102048"/>
          </a:xfrm>
          <a:prstGeom prst="roundRect">
            <a:avLst>
              <a:gd name="adj" fmla="val 1416"/>
            </a:avLst>
          </a:prstGeom>
          <a:noFill/>
          <a:ln w="22860">
            <a:solidFill>
              <a:srgbClr val="65696B"/>
            </a:solidFill>
            <a:prstDash val="solid"/>
          </a:ln>
        </p:spPr>
      </p:sp>
      <p:sp>
        <p:nvSpPr>
          <p:cNvPr id="15" name="Shape 13"/>
          <p:cNvSpPr/>
          <p:nvPr/>
        </p:nvSpPr>
        <p:spPr>
          <a:xfrm>
            <a:off x="816650" y="5174456"/>
            <a:ext cx="6376511" cy="595313"/>
          </a:xfrm>
          <a:prstGeom prst="roundRect">
            <a:avLst>
              <a:gd name="adj" fmla="val 393"/>
            </a:avLst>
          </a:prstGeom>
          <a:solidFill>
            <a:srgbClr val="4C5052"/>
          </a:solidFill>
          <a:ln/>
        </p:spPr>
      </p:sp>
      <p:sp>
        <p:nvSpPr>
          <p:cNvPr id="16" name="Text 14"/>
          <p:cNvSpPr/>
          <p:nvPr/>
        </p:nvSpPr>
        <p:spPr>
          <a:xfrm>
            <a:off x="3856077" y="5286018"/>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D6D9D7"/>
                </a:solidFill>
                <a:latin typeface="DM Sans Medium" pitchFamily="34" charset="0"/>
                <a:ea typeface="DM Sans Medium" pitchFamily="34" charset="-122"/>
                <a:cs typeface="DM Sans Medium" pitchFamily="34" charset="-120"/>
              </a:rPr>
              <a:t>3</a:t>
            </a:r>
            <a:endParaRPr lang="en-US" sz="2300" dirty="0"/>
          </a:p>
        </p:txBody>
      </p:sp>
      <p:sp>
        <p:nvSpPr>
          <p:cNvPr id="17" name="Text 15"/>
          <p:cNvSpPr/>
          <p:nvPr/>
        </p:nvSpPr>
        <p:spPr>
          <a:xfrm>
            <a:off x="1015008" y="5968127"/>
            <a:ext cx="4165878"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Hàm fetch_coordinates_from_osm</a:t>
            </a:r>
            <a:endParaRPr lang="en-US" sz="1950" dirty="0"/>
          </a:p>
        </p:txBody>
      </p:sp>
      <p:sp>
        <p:nvSpPr>
          <p:cNvPr id="18" name="Text 16"/>
          <p:cNvSpPr/>
          <p:nvPr/>
        </p:nvSpPr>
        <p:spPr>
          <a:xfrm>
            <a:off x="1015008" y="6397347"/>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Lấy tọa độ và cửa sổ thời gian từ file inputdoan2.txt hoặc OpenStreetMap API, đảm bảo dữ liệu thực tế.</a:t>
            </a:r>
            <a:endParaRPr lang="en-US" sz="1550" dirty="0"/>
          </a:p>
        </p:txBody>
      </p:sp>
      <p:sp>
        <p:nvSpPr>
          <p:cNvPr id="19" name="Shape 17"/>
          <p:cNvSpPr/>
          <p:nvPr/>
        </p:nvSpPr>
        <p:spPr>
          <a:xfrm>
            <a:off x="7414379" y="5151596"/>
            <a:ext cx="6422231" cy="2102048"/>
          </a:xfrm>
          <a:prstGeom prst="roundRect">
            <a:avLst>
              <a:gd name="adj" fmla="val 1416"/>
            </a:avLst>
          </a:prstGeom>
          <a:noFill/>
          <a:ln w="22860">
            <a:solidFill>
              <a:srgbClr val="65696B"/>
            </a:solidFill>
            <a:prstDash val="solid"/>
          </a:ln>
        </p:spPr>
      </p:sp>
      <p:sp>
        <p:nvSpPr>
          <p:cNvPr id="20" name="Shape 18"/>
          <p:cNvSpPr/>
          <p:nvPr/>
        </p:nvSpPr>
        <p:spPr>
          <a:xfrm>
            <a:off x="7437239" y="5174456"/>
            <a:ext cx="6376511" cy="595313"/>
          </a:xfrm>
          <a:prstGeom prst="roundRect">
            <a:avLst>
              <a:gd name="adj" fmla="val 393"/>
            </a:avLst>
          </a:prstGeom>
          <a:solidFill>
            <a:srgbClr val="4C5052"/>
          </a:solidFill>
          <a:ln/>
        </p:spPr>
      </p:sp>
      <p:sp>
        <p:nvSpPr>
          <p:cNvPr id="21" name="Text 19"/>
          <p:cNvSpPr/>
          <p:nvPr/>
        </p:nvSpPr>
        <p:spPr>
          <a:xfrm>
            <a:off x="10476667" y="5286018"/>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D6D9D7"/>
                </a:solidFill>
                <a:latin typeface="DM Sans Medium" pitchFamily="34" charset="0"/>
                <a:ea typeface="DM Sans Medium" pitchFamily="34" charset="-122"/>
                <a:cs typeface="DM Sans Medium" pitchFamily="34" charset="-120"/>
              </a:rPr>
              <a:t>4</a:t>
            </a:r>
            <a:endParaRPr lang="en-US" sz="2300" dirty="0"/>
          </a:p>
        </p:txBody>
      </p:sp>
      <p:sp>
        <p:nvSpPr>
          <p:cNvPr id="22" name="Text 20"/>
          <p:cNvSpPr/>
          <p:nvPr/>
        </p:nvSpPr>
        <p:spPr>
          <a:xfrm>
            <a:off x="7635597" y="5968127"/>
            <a:ext cx="3065621"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Hàm calculate_route_info</a:t>
            </a:r>
            <a:endParaRPr lang="en-US" sz="1950" dirty="0"/>
          </a:p>
        </p:txBody>
      </p:sp>
      <p:sp>
        <p:nvSpPr>
          <p:cNvPr id="23" name="Text 21"/>
          <p:cNvSpPr/>
          <p:nvPr/>
        </p:nvSpPr>
        <p:spPr>
          <a:xfrm>
            <a:off x="7635597" y="6397347"/>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Tính toán tổng khoảng cách, thời gian, chi phí và kiểm tra tính khả thi của tuyến đường dựa trên các ràng buộc.</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13478"/>
            <a:ext cx="9292947"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Các Thuật toán Tối ưu hóa Tuyến đường</a:t>
            </a:r>
            <a:endParaRPr lang="en-US" sz="3900" dirty="0"/>
          </a:p>
        </p:txBody>
      </p:sp>
      <p:sp>
        <p:nvSpPr>
          <p:cNvPr id="3" name="Text 1"/>
          <p:cNvSpPr/>
          <p:nvPr/>
        </p:nvSpPr>
        <p:spPr>
          <a:xfrm>
            <a:off x="793790" y="3130391"/>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Chương trình áp dụng ba thuật toán heuristic để tìm tuyến đường tối ưu, mỗi thuật toán có cách tiếp cận riêng.</a:t>
            </a:r>
            <a:endParaRPr lang="en-US" sz="1550" dirty="0"/>
          </a:p>
        </p:txBody>
      </p:sp>
      <p:pic>
        <p:nvPicPr>
          <p:cNvPr id="4" name="Image 0" descr="preencoded.png">    </p:cNvPr>
          <p:cNvPicPr>
            <a:picLocks noChangeAspect="1"/>
          </p:cNvPicPr>
          <p:nvPr/>
        </p:nvPicPr>
        <p:blipFill>
          <a:blip r:embed="rId1"/>
          <a:stretch>
            <a:fillRect/>
          </a:stretch>
        </p:blipFill>
        <p:spPr>
          <a:xfrm>
            <a:off x="793790" y="3671173"/>
            <a:ext cx="496133" cy="496133"/>
          </a:xfrm>
          <a:prstGeom prst="rect">
            <a:avLst/>
          </a:prstGeom>
        </p:spPr>
      </p:pic>
      <p:sp>
        <p:nvSpPr>
          <p:cNvPr id="5" name="Text 2"/>
          <p:cNvSpPr/>
          <p:nvPr/>
        </p:nvSpPr>
        <p:spPr>
          <a:xfrm>
            <a:off x="1537930" y="378892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Thuật toán Greedy</a:t>
            </a:r>
            <a:endParaRPr lang="en-US" sz="1950" dirty="0"/>
          </a:p>
        </p:txBody>
      </p:sp>
      <p:sp>
        <p:nvSpPr>
          <p:cNvPr id="6" name="Text 3"/>
          <p:cNvSpPr/>
          <p:nvPr/>
        </p:nvSpPr>
        <p:spPr>
          <a:xfrm>
            <a:off x="1537930" y="4218146"/>
            <a:ext cx="3438049" cy="1587698"/>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Xây dựng tuyến đường ban đầu bằng cách luôn chọn điểm gần nhất chưa đi qua. Đơn giản và nhanh chóng, nhưng có thể không tối ưu toàn cục.</a:t>
            </a:r>
            <a:endParaRPr lang="en-US" sz="1550" dirty="0"/>
          </a:p>
        </p:txBody>
      </p:sp>
      <p:pic>
        <p:nvPicPr>
          <p:cNvPr id="7" name="Image 1" descr="preencoded.png">    </p:cNvPr>
          <p:cNvPicPr>
            <a:picLocks noChangeAspect="1"/>
          </p:cNvPicPr>
          <p:nvPr/>
        </p:nvPicPr>
        <p:blipFill>
          <a:blip r:embed="rId2"/>
          <a:stretch>
            <a:fillRect/>
          </a:stretch>
        </p:blipFill>
        <p:spPr>
          <a:xfrm>
            <a:off x="5223986" y="3671173"/>
            <a:ext cx="496133" cy="496133"/>
          </a:xfrm>
          <a:prstGeom prst="rect">
            <a:avLst/>
          </a:prstGeom>
        </p:spPr>
      </p:pic>
      <p:sp>
        <p:nvSpPr>
          <p:cNvPr id="8" name="Text 4"/>
          <p:cNvSpPr/>
          <p:nvPr/>
        </p:nvSpPr>
        <p:spPr>
          <a:xfrm>
            <a:off x="5968127" y="378892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Thuật toán 2-opt</a:t>
            </a:r>
            <a:endParaRPr lang="en-US" sz="1950" dirty="0"/>
          </a:p>
        </p:txBody>
      </p:sp>
      <p:sp>
        <p:nvSpPr>
          <p:cNvPr id="9" name="Text 5"/>
          <p:cNvSpPr/>
          <p:nvPr/>
        </p:nvSpPr>
        <p:spPr>
          <a:xfrm>
            <a:off x="5968127" y="4218146"/>
            <a:ext cx="3438168" cy="1587698"/>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Cải thiện tuyến đường Greedy bằng cách hoán đổi các đoạn đường để giảm tổng khoảng cách, đồng thời đảm bảo tính khả thi thời gian. Lặp lại cho đến khi không còn cải thiện.</a:t>
            </a:r>
            <a:endParaRPr lang="en-US" sz="1550" dirty="0"/>
          </a:p>
        </p:txBody>
      </p:sp>
      <p:pic>
        <p:nvPicPr>
          <p:cNvPr id="10" name="Image 2" descr="preencoded.png">    </p:cNvPr>
          <p:cNvPicPr>
            <a:picLocks noChangeAspect="1"/>
          </p:cNvPicPr>
          <p:nvPr/>
        </p:nvPicPr>
        <p:blipFill>
          <a:blip r:embed="rId3"/>
          <a:stretch>
            <a:fillRect/>
          </a:stretch>
        </p:blipFill>
        <p:spPr>
          <a:xfrm>
            <a:off x="9654302" y="3671173"/>
            <a:ext cx="496133" cy="496133"/>
          </a:xfrm>
          <a:prstGeom prst="rect">
            <a:avLst/>
          </a:prstGeom>
        </p:spPr>
      </p:pic>
      <p:sp>
        <p:nvSpPr>
          <p:cNvPr id="11" name="Text 6"/>
          <p:cNvSpPr/>
          <p:nvPr/>
        </p:nvSpPr>
        <p:spPr>
          <a:xfrm>
            <a:off x="10398443" y="3788926"/>
            <a:ext cx="3438168" cy="620316"/>
          </a:xfrm>
          <a:prstGeom prst="rect">
            <a:avLst/>
          </a:prstGeom>
          <a:noFill/>
          <a:ln/>
        </p:spPr>
        <p:txBody>
          <a:bodyPr wrap="squar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Thuật toán Simulated Annealing</a:t>
            </a:r>
            <a:endParaRPr lang="en-US" sz="1950" dirty="0"/>
          </a:p>
        </p:txBody>
      </p:sp>
      <p:sp>
        <p:nvSpPr>
          <p:cNvPr id="12" name="Text 7"/>
          <p:cNvSpPr/>
          <p:nvPr/>
        </p:nvSpPr>
        <p:spPr>
          <a:xfrm>
            <a:off x="10398443" y="4528304"/>
            <a:ext cx="3438168" cy="1587698"/>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Tối ưu hóa tuyến đường bằng cách chấp nhận cả các thay đổi không tối ưu theo xác suất để thoát khỏi cực trị địa phương, tìm giải pháp tốt hơn sau này.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46440"/>
            <a:ext cx="9070181"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Hàm chính (main) và Quy trình thực thi</a:t>
            </a:r>
            <a:endParaRPr lang="en-US" sz="3900" dirty="0"/>
          </a:p>
        </p:txBody>
      </p:sp>
      <p:sp>
        <p:nvSpPr>
          <p:cNvPr id="3" name="Text 1"/>
          <p:cNvSpPr/>
          <p:nvPr/>
        </p:nvSpPr>
        <p:spPr>
          <a:xfrm>
            <a:off x="793790" y="206335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Hàm main điều khiển luồng chính của chương trình, từ nhập liệu đến xuất kết quả, cho phép người dùng tương tác linh hoạt.</a:t>
            </a:r>
            <a:endParaRPr lang="en-US" sz="1550" dirty="0"/>
          </a:p>
        </p:txBody>
      </p:sp>
      <p:sp>
        <p:nvSpPr>
          <p:cNvPr id="4" name="Shape 2"/>
          <p:cNvSpPr/>
          <p:nvPr/>
        </p:nvSpPr>
        <p:spPr>
          <a:xfrm>
            <a:off x="793790" y="2604135"/>
            <a:ext cx="6446996" cy="595313"/>
          </a:xfrm>
          <a:prstGeom prst="roundRect">
            <a:avLst>
              <a:gd name="adj" fmla="val 480089"/>
            </a:avLst>
          </a:prstGeom>
          <a:solidFill>
            <a:srgbClr val="4C5052"/>
          </a:solidFill>
          <a:ln/>
        </p:spPr>
      </p:sp>
      <p:sp>
        <p:nvSpPr>
          <p:cNvPr id="5" name="Text 3"/>
          <p:cNvSpPr/>
          <p:nvPr/>
        </p:nvSpPr>
        <p:spPr>
          <a:xfrm>
            <a:off x="3868460" y="2715697"/>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D6D9D7"/>
                </a:solidFill>
                <a:latin typeface="DM Sans Medium" pitchFamily="34" charset="0"/>
                <a:ea typeface="DM Sans Medium" pitchFamily="34" charset="-122"/>
                <a:cs typeface="DM Sans Medium" pitchFamily="34" charset="-120"/>
              </a:rPr>
              <a:t>1</a:t>
            </a:r>
            <a:endParaRPr lang="en-US" sz="2300" dirty="0"/>
          </a:p>
        </p:txBody>
      </p:sp>
      <p:sp>
        <p:nvSpPr>
          <p:cNvPr id="6" name="Text 4"/>
          <p:cNvSpPr/>
          <p:nvPr/>
        </p:nvSpPr>
        <p:spPr>
          <a:xfrm>
            <a:off x="992148" y="3397806"/>
            <a:ext cx="2617827"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Chọn chế độ nhập liệu</a:t>
            </a:r>
            <a:endParaRPr lang="en-US" sz="1950" dirty="0"/>
          </a:p>
        </p:txBody>
      </p:sp>
      <p:sp>
        <p:nvSpPr>
          <p:cNvPr id="7" name="Text 5"/>
          <p:cNvSpPr/>
          <p:nvPr/>
        </p:nvSpPr>
        <p:spPr>
          <a:xfrm>
            <a:off x="992148" y="3827026"/>
            <a:ext cx="6050280"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Người dùng có thể chọn đọc từ file, nhập thủ công, hoặc sử dụng dữ liệu mẫu.</a:t>
            </a:r>
            <a:endParaRPr lang="en-US" sz="1550" dirty="0"/>
          </a:p>
        </p:txBody>
      </p:sp>
      <p:sp>
        <p:nvSpPr>
          <p:cNvPr id="8" name="Shape 6"/>
          <p:cNvSpPr/>
          <p:nvPr/>
        </p:nvSpPr>
        <p:spPr>
          <a:xfrm>
            <a:off x="7389614" y="2604135"/>
            <a:ext cx="6446996" cy="595313"/>
          </a:xfrm>
          <a:prstGeom prst="roundRect">
            <a:avLst>
              <a:gd name="adj" fmla="val 480089"/>
            </a:avLst>
          </a:prstGeom>
          <a:solidFill>
            <a:srgbClr val="4C5052"/>
          </a:solidFill>
          <a:ln/>
        </p:spPr>
      </p:sp>
      <p:sp>
        <p:nvSpPr>
          <p:cNvPr id="9" name="Text 7"/>
          <p:cNvSpPr/>
          <p:nvPr/>
        </p:nvSpPr>
        <p:spPr>
          <a:xfrm>
            <a:off x="10464284" y="2715697"/>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D6D9D7"/>
                </a:solidFill>
                <a:latin typeface="DM Sans Medium" pitchFamily="34" charset="0"/>
                <a:ea typeface="DM Sans Medium" pitchFamily="34" charset="-122"/>
                <a:cs typeface="DM Sans Medium" pitchFamily="34" charset="-120"/>
              </a:rPr>
              <a:t>2</a:t>
            </a:r>
            <a:endParaRPr lang="en-US" sz="2300" dirty="0"/>
          </a:p>
        </p:txBody>
      </p:sp>
      <p:sp>
        <p:nvSpPr>
          <p:cNvPr id="10" name="Text 8"/>
          <p:cNvSpPr/>
          <p:nvPr/>
        </p:nvSpPr>
        <p:spPr>
          <a:xfrm>
            <a:off x="7587972" y="339780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Lấy tọa độ</a:t>
            </a:r>
            <a:endParaRPr lang="en-US" sz="1950" dirty="0"/>
          </a:p>
        </p:txBody>
      </p:sp>
      <p:sp>
        <p:nvSpPr>
          <p:cNvPr id="11" name="Text 9"/>
          <p:cNvSpPr/>
          <p:nvPr/>
        </p:nvSpPr>
        <p:spPr>
          <a:xfrm>
            <a:off x="7587972" y="3827026"/>
            <a:ext cx="6050280"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Chương trình gọi fetch_coordinates_from_osm để lấy tọa độ và cửa sổ thời gian cho các điểm.</a:t>
            </a:r>
            <a:endParaRPr lang="en-US" sz="1550" dirty="0"/>
          </a:p>
        </p:txBody>
      </p:sp>
      <p:sp>
        <p:nvSpPr>
          <p:cNvPr id="12" name="Shape 10"/>
          <p:cNvSpPr/>
          <p:nvPr/>
        </p:nvSpPr>
        <p:spPr>
          <a:xfrm>
            <a:off x="793790" y="4809292"/>
            <a:ext cx="6446996" cy="595313"/>
          </a:xfrm>
          <a:prstGeom prst="roundRect">
            <a:avLst>
              <a:gd name="adj" fmla="val 480089"/>
            </a:avLst>
          </a:prstGeom>
          <a:solidFill>
            <a:srgbClr val="4C5052"/>
          </a:solidFill>
          <a:ln/>
        </p:spPr>
      </p:sp>
      <p:sp>
        <p:nvSpPr>
          <p:cNvPr id="13" name="Text 11"/>
          <p:cNvSpPr/>
          <p:nvPr/>
        </p:nvSpPr>
        <p:spPr>
          <a:xfrm>
            <a:off x="3868460" y="4920853"/>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D6D9D7"/>
                </a:solidFill>
                <a:latin typeface="DM Sans Medium" pitchFamily="34" charset="0"/>
                <a:ea typeface="DM Sans Medium" pitchFamily="34" charset="-122"/>
                <a:cs typeface="DM Sans Medium" pitchFamily="34" charset="-120"/>
              </a:rPr>
              <a:t>3</a:t>
            </a:r>
            <a:endParaRPr lang="en-US" sz="2300" dirty="0"/>
          </a:p>
        </p:txBody>
      </p:sp>
      <p:sp>
        <p:nvSpPr>
          <p:cNvPr id="14" name="Text 12"/>
          <p:cNvSpPr/>
          <p:nvPr/>
        </p:nvSpPr>
        <p:spPr>
          <a:xfrm>
            <a:off x="992148" y="560296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Tối ưu tuyến đường</a:t>
            </a:r>
            <a:endParaRPr lang="en-US" sz="1950" dirty="0"/>
          </a:p>
        </p:txBody>
      </p:sp>
      <p:sp>
        <p:nvSpPr>
          <p:cNvPr id="15" name="Text 13"/>
          <p:cNvSpPr/>
          <p:nvPr/>
        </p:nvSpPr>
        <p:spPr>
          <a:xfrm>
            <a:off x="992148" y="6032183"/>
            <a:ext cx="6050280" cy="63507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Áp dụng lần lượt Greedy, 2-opt, và Simulated Annealing để tối ưu tuyến đường.</a:t>
            </a:r>
            <a:endParaRPr lang="en-US" sz="1550" dirty="0"/>
          </a:p>
        </p:txBody>
      </p:sp>
      <p:sp>
        <p:nvSpPr>
          <p:cNvPr id="16" name="Shape 14"/>
          <p:cNvSpPr/>
          <p:nvPr/>
        </p:nvSpPr>
        <p:spPr>
          <a:xfrm>
            <a:off x="7389614" y="4809292"/>
            <a:ext cx="6446996" cy="595313"/>
          </a:xfrm>
          <a:prstGeom prst="roundRect">
            <a:avLst>
              <a:gd name="adj" fmla="val 480089"/>
            </a:avLst>
          </a:prstGeom>
          <a:solidFill>
            <a:srgbClr val="4C5052"/>
          </a:solidFill>
          <a:ln/>
        </p:spPr>
      </p:sp>
      <p:sp>
        <p:nvSpPr>
          <p:cNvPr id="17" name="Text 15"/>
          <p:cNvSpPr/>
          <p:nvPr/>
        </p:nvSpPr>
        <p:spPr>
          <a:xfrm>
            <a:off x="10464284" y="4920853"/>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D6D9D7"/>
                </a:solidFill>
                <a:latin typeface="DM Sans Medium" pitchFamily="34" charset="0"/>
                <a:ea typeface="DM Sans Medium" pitchFamily="34" charset="-122"/>
                <a:cs typeface="DM Sans Medium" pitchFamily="34" charset="-120"/>
              </a:rPr>
              <a:t>4</a:t>
            </a:r>
            <a:endParaRPr lang="en-US" sz="2300" dirty="0"/>
          </a:p>
        </p:txBody>
      </p:sp>
      <p:sp>
        <p:nvSpPr>
          <p:cNvPr id="18" name="Text 16"/>
          <p:cNvSpPr/>
          <p:nvPr/>
        </p:nvSpPr>
        <p:spPr>
          <a:xfrm>
            <a:off x="7587972" y="560296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D9D7"/>
                </a:solidFill>
                <a:latin typeface="DM Sans Medium" pitchFamily="34" charset="0"/>
                <a:ea typeface="DM Sans Medium" pitchFamily="34" charset="-122"/>
                <a:cs typeface="DM Sans Medium" pitchFamily="34" charset="-120"/>
              </a:rPr>
              <a:t>Xuất kết quả</a:t>
            </a:r>
            <a:endParaRPr lang="en-US" sz="1950" dirty="0"/>
          </a:p>
        </p:txBody>
      </p:sp>
      <p:sp>
        <p:nvSpPr>
          <p:cNvPr id="19" name="Text 17"/>
          <p:cNvSpPr/>
          <p:nvPr/>
        </p:nvSpPr>
        <p:spPr>
          <a:xfrm>
            <a:off x="7587972" y="6032183"/>
            <a:ext cx="6050280" cy="952619"/>
          </a:xfrm>
          <a:prstGeom prst="rect">
            <a:avLst/>
          </a:prstGeom>
          <a:noFill/>
          <a:ln/>
        </p:spPr>
        <p:txBody>
          <a:bodyPr wrap="squar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Hiển thị thông tin chi tiết của từng tuyến đường (khoảng cách, thời gian, chi phí, khả thi) ra console và lưu tuyến đường Simulated Annealing vào tsp_result.csv.</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21387" y="427196"/>
            <a:ext cx="10454521" cy="485418"/>
          </a:xfrm>
          <a:prstGeom prst="rect">
            <a:avLst/>
          </a:prstGeom>
          <a:noFill/>
          <a:ln/>
        </p:spPr>
        <p:txBody>
          <a:bodyPr wrap="none" lIns="0" tIns="0" rIns="0" bIns="0" rtlCol="0" anchor="t"/>
          <a:lstStyle/>
          <a:p>
            <a:pPr algn="l" indent="0" marL="0">
              <a:lnSpc>
                <a:spcPts val="3800"/>
              </a:lnSpc>
              <a:buNone/>
            </a:pPr>
            <a:r>
              <a:rPr lang="en-US" sz="3050" dirty="0">
                <a:solidFill>
                  <a:srgbClr val="F7F7F8"/>
                </a:solidFill>
                <a:latin typeface="DM Sans Medium" pitchFamily="34" charset="0"/>
                <a:ea typeface="DM Sans Medium" pitchFamily="34" charset="-122"/>
                <a:cs typeface="DM Sans Medium" pitchFamily="34" charset="-120"/>
              </a:rPr>
              <a:t>Trực quan hóa tuyến đường bằng Python (drawdoan2.py)</a:t>
            </a:r>
            <a:endParaRPr lang="en-US" sz="3050" dirty="0"/>
          </a:p>
        </p:txBody>
      </p:sp>
      <p:sp>
        <p:nvSpPr>
          <p:cNvPr id="3" name="Text 1"/>
          <p:cNvSpPr/>
          <p:nvPr/>
        </p:nvSpPr>
        <p:spPr>
          <a:xfrm>
            <a:off x="621387" y="1223248"/>
            <a:ext cx="13387626" cy="248603"/>
          </a:xfrm>
          <a:prstGeom prst="rect">
            <a:avLst/>
          </a:prstGeom>
          <a:noFill/>
          <a:ln/>
        </p:spPr>
        <p:txBody>
          <a:bodyPr wrap="none" lIns="0" tIns="0" rIns="0" bIns="0" rtlCol="0" anchor="t"/>
          <a:lstStyle/>
          <a:p>
            <a:pPr algn="l" indent="0" marL="0">
              <a:lnSpc>
                <a:spcPts val="1950"/>
              </a:lnSpc>
              <a:buNone/>
            </a:pPr>
            <a:r>
              <a:rPr lang="en-US" sz="1200" dirty="0">
                <a:solidFill>
                  <a:srgbClr val="D6D9D7"/>
                </a:solidFill>
                <a:latin typeface="Inter" pitchFamily="34" charset="0"/>
                <a:ea typeface="Inter" pitchFamily="34" charset="-122"/>
                <a:cs typeface="Inter" pitchFamily="34" charset="-120"/>
              </a:rPr>
              <a:t>Chương trình Python drawdoan2.py sử dụng thư viện Folium để tạo bản đồ tương tác, hiển thị tuyến đường đã tối ưu và các thông tin liên quan.</a:t>
            </a:r>
            <a:endParaRPr lang="en-US" sz="1200" dirty="0"/>
          </a:p>
        </p:txBody>
      </p:sp>
      <p:sp>
        <p:nvSpPr>
          <p:cNvPr id="4" name="Text 2"/>
          <p:cNvSpPr/>
          <p:nvPr/>
        </p:nvSpPr>
        <p:spPr>
          <a:xfrm>
            <a:off x="621387" y="1786414"/>
            <a:ext cx="6504265" cy="497205"/>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D6D9D7"/>
                </a:solidFill>
                <a:latin typeface="Inter" pitchFamily="34" charset="0"/>
                <a:ea typeface="Inter" pitchFamily="34" charset="-122"/>
                <a:cs typeface="Inter" pitchFamily="34" charset="-120"/>
              </a:rPr>
              <a:t>Đọc CSV:</a:t>
            </a:r>
            <a:pPr algn="l" indent="0" marL="0">
              <a:lnSpc>
                <a:spcPts val="1950"/>
              </a:lnSpc>
              <a:buNone/>
            </a:pPr>
            <a:r>
              <a:rPr lang="en-US" sz="1200" dirty="0">
                <a:solidFill>
                  <a:srgbClr val="D6D9D7"/>
                </a:solidFill>
                <a:latin typeface="Inter" pitchFamily="34" charset="0"/>
                <a:ea typeface="Inter" pitchFamily="34" charset="-122"/>
                <a:cs typeface="Inter" pitchFamily="34" charset="-120"/>
              </a:rPr>
              <a:t> Sử dụng pandas để đọc tsp_result.csv, chứa tên, kinh độ, vĩ độ, cửa sổ thời gian.</a:t>
            </a:r>
            <a:endParaRPr lang="en-US" sz="1200" dirty="0"/>
          </a:p>
        </p:txBody>
      </p:sp>
      <p:sp>
        <p:nvSpPr>
          <p:cNvPr id="5" name="Text 3"/>
          <p:cNvSpPr/>
          <p:nvPr/>
        </p:nvSpPr>
        <p:spPr>
          <a:xfrm>
            <a:off x="621387" y="2337911"/>
            <a:ext cx="6504265" cy="248603"/>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6D9D7"/>
                </a:solidFill>
                <a:latin typeface="Inter" pitchFamily="34" charset="0"/>
                <a:ea typeface="Inter" pitchFamily="34" charset="-122"/>
                <a:cs typeface="Inter" pitchFamily="34" charset="-120"/>
              </a:rPr>
              <a:t>Tạo bản đồ:</a:t>
            </a:r>
            <a:pPr algn="l" indent="0" marL="0">
              <a:lnSpc>
                <a:spcPts val="1950"/>
              </a:lnSpc>
              <a:buNone/>
            </a:pPr>
            <a:r>
              <a:rPr lang="en-US" sz="1200" dirty="0">
                <a:solidFill>
                  <a:srgbClr val="D6D9D7"/>
                </a:solidFill>
                <a:latin typeface="Inter" pitchFamily="34" charset="0"/>
                <a:ea typeface="Inter" pitchFamily="34" charset="-122"/>
                <a:cs typeface="Inter" pitchFamily="34" charset="-120"/>
              </a:rPr>
              <a:t> Tính trung tâm bản đồ và tạo bản đồ bằng folium.Map với độ phóng 6.</a:t>
            </a:r>
            <a:endParaRPr lang="en-US" sz="1200" dirty="0"/>
          </a:p>
        </p:txBody>
      </p:sp>
      <p:sp>
        <p:nvSpPr>
          <p:cNvPr id="6" name="Text 4"/>
          <p:cNvSpPr/>
          <p:nvPr/>
        </p:nvSpPr>
        <p:spPr>
          <a:xfrm>
            <a:off x="621387" y="2640806"/>
            <a:ext cx="6504265" cy="248603"/>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6D9D7"/>
                </a:solidFill>
                <a:latin typeface="Inter" pitchFamily="34" charset="0"/>
                <a:ea typeface="Inter" pitchFamily="34" charset="-122"/>
                <a:cs typeface="Inter" pitchFamily="34" charset="-120"/>
              </a:rPr>
              <a:t>Thêm điểm:</a:t>
            </a:r>
            <a:pPr algn="l" indent="0" marL="0">
              <a:lnSpc>
                <a:spcPts val="1950"/>
              </a:lnSpc>
              <a:buNone/>
            </a:pPr>
            <a:r>
              <a:rPr lang="en-US" sz="1200" dirty="0">
                <a:solidFill>
                  <a:srgbClr val="D6D9D7"/>
                </a:solidFill>
                <a:latin typeface="Inter" pitchFamily="34" charset="0"/>
                <a:ea typeface="Inter" pitchFamily="34" charset="-122"/>
                <a:cs typeface="Inter" pitchFamily="34" charset="-120"/>
              </a:rPr>
              <a:t> Đặt marker cho mỗi điểm với popup hiển thị tên và cửa sổ thời gian.</a:t>
            </a:r>
            <a:endParaRPr lang="en-US" sz="1200" dirty="0"/>
          </a:p>
        </p:txBody>
      </p:sp>
      <p:sp>
        <p:nvSpPr>
          <p:cNvPr id="7" name="Text 5"/>
          <p:cNvSpPr/>
          <p:nvPr/>
        </p:nvSpPr>
        <p:spPr>
          <a:xfrm>
            <a:off x="621387" y="2943701"/>
            <a:ext cx="6504265" cy="248603"/>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6D9D7"/>
                </a:solidFill>
                <a:latin typeface="Inter" pitchFamily="34" charset="0"/>
                <a:ea typeface="Inter" pitchFamily="34" charset="-122"/>
                <a:cs typeface="Inter" pitchFamily="34" charset="-120"/>
              </a:rPr>
              <a:t>Vẽ tuyến đường:</a:t>
            </a:r>
            <a:pPr algn="l" indent="0" marL="0">
              <a:lnSpc>
                <a:spcPts val="1950"/>
              </a:lnSpc>
              <a:buNone/>
            </a:pPr>
            <a:r>
              <a:rPr lang="en-US" sz="1200" dirty="0">
                <a:solidFill>
                  <a:srgbClr val="D6D9D7"/>
                </a:solidFill>
                <a:latin typeface="Inter" pitchFamily="34" charset="0"/>
                <a:ea typeface="Inter" pitchFamily="34" charset="-122"/>
                <a:cs typeface="Inter" pitchFamily="34" charset="-120"/>
              </a:rPr>
              <a:t> Nối các điểm bằng đường màu xanh (PolyLine).</a:t>
            </a:r>
            <a:endParaRPr lang="en-US" sz="1200" dirty="0"/>
          </a:p>
        </p:txBody>
      </p:sp>
      <p:sp>
        <p:nvSpPr>
          <p:cNvPr id="8" name="Text 6"/>
          <p:cNvSpPr/>
          <p:nvPr/>
        </p:nvSpPr>
        <p:spPr>
          <a:xfrm>
            <a:off x="621387" y="3246596"/>
            <a:ext cx="6504265" cy="248603"/>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6D9D7"/>
                </a:solidFill>
                <a:latin typeface="Inter" pitchFamily="34" charset="0"/>
                <a:ea typeface="Inter" pitchFamily="34" charset="-122"/>
                <a:cs typeface="Inter" pitchFamily="34" charset="-120"/>
              </a:rPr>
              <a:t>Tính tóm tắt:</a:t>
            </a:r>
            <a:pPr algn="l" indent="0" marL="0">
              <a:lnSpc>
                <a:spcPts val="1950"/>
              </a:lnSpc>
              <a:buNone/>
            </a:pPr>
            <a:r>
              <a:rPr lang="en-US" sz="1200" dirty="0">
                <a:solidFill>
                  <a:srgbClr val="D6D9D7"/>
                </a:solidFill>
                <a:latin typeface="Inter" pitchFamily="34" charset="0"/>
                <a:ea typeface="Inter" pitchFamily="34" charset="-122"/>
                <a:cs typeface="Inter" pitchFamily="34" charset="-120"/>
              </a:rPr>
              <a:t> Tính lại khoảng cách, thời gian, chi phí và hiển thị trong hộp tóm tắt.</a:t>
            </a:r>
            <a:endParaRPr lang="en-US" sz="1200" dirty="0"/>
          </a:p>
        </p:txBody>
      </p:sp>
      <p:sp>
        <p:nvSpPr>
          <p:cNvPr id="9" name="Text 7"/>
          <p:cNvSpPr/>
          <p:nvPr/>
        </p:nvSpPr>
        <p:spPr>
          <a:xfrm>
            <a:off x="621387" y="3549491"/>
            <a:ext cx="6504265" cy="248603"/>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D6D9D7"/>
                </a:solidFill>
                <a:latin typeface="Inter" pitchFamily="34" charset="0"/>
                <a:ea typeface="Inter" pitchFamily="34" charset="-122"/>
                <a:cs typeface="Inter" pitchFamily="34" charset="-120"/>
              </a:rPr>
              <a:t>Lưu bản đồ:</a:t>
            </a:r>
            <a:pPr algn="l" indent="0" marL="0">
              <a:lnSpc>
                <a:spcPts val="1950"/>
              </a:lnSpc>
              <a:buNone/>
            </a:pPr>
            <a:r>
              <a:rPr lang="en-US" sz="1200" dirty="0">
                <a:solidFill>
                  <a:srgbClr val="D6D9D7"/>
                </a:solidFill>
                <a:latin typeface="Inter" pitchFamily="34" charset="0"/>
                <a:ea typeface="Inter" pitchFamily="34" charset="-122"/>
                <a:cs typeface="Inter" pitchFamily="34" charset="-120"/>
              </a:rPr>
              <a:t> Xuất ra tsp_map.html để xem trong trình duyệt.</a:t>
            </a:r>
            <a:endParaRPr lang="en-US" sz="1200" dirty="0"/>
          </a:p>
        </p:txBody>
      </p:sp>
      <p:pic>
        <p:nvPicPr>
          <p:cNvPr id="10" name="Image 0" descr="preencoded.png">    </p:cNvPr>
          <p:cNvPicPr>
            <a:picLocks noChangeAspect="1"/>
          </p:cNvPicPr>
          <p:nvPr/>
        </p:nvPicPr>
        <p:blipFill>
          <a:blip r:embed="rId1"/>
          <a:stretch>
            <a:fillRect/>
          </a:stretch>
        </p:blipFill>
        <p:spPr>
          <a:xfrm>
            <a:off x="7512367" y="1821418"/>
            <a:ext cx="6504265" cy="65042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10640"/>
            <a:ext cx="6755725" cy="620078"/>
          </a:xfrm>
          <a:prstGeom prst="rect">
            <a:avLst/>
          </a:prstGeom>
          <a:noFill/>
          <a:ln/>
        </p:spPr>
        <p:txBody>
          <a:bodyPr wrap="non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Kết luận và Đề xuất Nâng cao</a:t>
            </a:r>
            <a:endParaRPr lang="en-US" sz="3900" dirty="0"/>
          </a:p>
        </p:txBody>
      </p:sp>
      <p:sp>
        <p:nvSpPr>
          <p:cNvPr id="3" name="Text 1"/>
          <p:cNvSpPr/>
          <p:nvPr/>
        </p:nvSpPr>
        <p:spPr>
          <a:xfrm>
            <a:off x="793790" y="232755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Chương trình đã đáp ứng đầy đủ các yêu cầu của đề án, từ việc tính toán tuyến đường tối ưu đến trực quan hóa trên bản đồ.</a:t>
            </a:r>
            <a:endParaRPr lang="en-US" sz="1550" dirty="0"/>
          </a:p>
        </p:txBody>
      </p:sp>
      <p:sp>
        <p:nvSpPr>
          <p:cNvPr id="4" name="Text 2"/>
          <p:cNvSpPr/>
          <p:nvPr/>
        </p:nvSpPr>
        <p:spPr>
          <a:xfrm>
            <a:off x="793790" y="306669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Kết quả đạt được</a:t>
            </a:r>
            <a:endParaRPr lang="en-US" sz="1950" dirty="0"/>
          </a:p>
        </p:txBody>
      </p:sp>
      <p:sp>
        <p:nvSpPr>
          <p:cNvPr id="5" name="Text 3"/>
          <p:cNvSpPr/>
          <p:nvPr/>
        </p:nvSpPr>
        <p:spPr>
          <a:xfrm>
            <a:off x="793790" y="357520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Hỗ trợ nhập 5-10 điểm (63 tỉnh hoặc thủ công).</a:t>
            </a:r>
            <a:endParaRPr lang="en-US" sz="1550" dirty="0"/>
          </a:p>
        </p:txBody>
      </p:sp>
      <p:sp>
        <p:nvSpPr>
          <p:cNvPr id="6" name="Text 4"/>
          <p:cNvSpPr/>
          <p:nvPr/>
        </p:nvSpPr>
        <p:spPr>
          <a:xfrm>
            <a:off x="793790" y="3962162"/>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Tính tuyến đường tối ưu với khoảng cách Euclidean nhỏ nhất.</a:t>
            </a:r>
            <a:endParaRPr lang="en-US" sz="1550" dirty="0"/>
          </a:p>
        </p:txBody>
      </p:sp>
      <p:sp>
        <p:nvSpPr>
          <p:cNvPr id="7" name="Text 5"/>
          <p:cNvSpPr/>
          <p:nvPr/>
        </p:nvSpPr>
        <p:spPr>
          <a:xfrm>
            <a:off x="793790" y="4349115"/>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Xuất tuyến đường, khoảng cách, thời gian, chi phí, và tính khả thi.</a:t>
            </a:r>
            <a:endParaRPr lang="en-US" sz="1550" dirty="0"/>
          </a:p>
        </p:txBody>
      </p:sp>
      <p:sp>
        <p:nvSpPr>
          <p:cNvPr id="8" name="Text 6"/>
          <p:cNvSpPr/>
          <p:nvPr/>
        </p:nvSpPr>
        <p:spPr>
          <a:xfrm>
            <a:off x="793790" y="505360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Sử dụng dữ liệu thực tế từ OpenStreetMap API.</a:t>
            </a:r>
            <a:endParaRPr lang="en-US" sz="1550" dirty="0"/>
          </a:p>
        </p:txBody>
      </p:sp>
      <p:sp>
        <p:nvSpPr>
          <p:cNvPr id="9" name="Text 7"/>
          <p:cNvSpPr/>
          <p:nvPr/>
        </p:nvSpPr>
        <p:spPr>
          <a:xfrm>
            <a:off x="793790" y="544056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Tích hợp ràng buộc thời gian và chi phí.</a:t>
            </a:r>
            <a:endParaRPr lang="en-US" sz="1550" dirty="0"/>
          </a:p>
        </p:txBody>
      </p:sp>
      <p:sp>
        <p:nvSpPr>
          <p:cNvPr id="10" name="Text 8"/>
          <p:cNvSpPr/>
          <p:nvPr/>
        </p:nvSpPr>
        <p:spPr>
          <a:xfrm>
            <a:off x="793790" y="582751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Trực quan hóa tuyến đường bằng drawdoan2.py.</a:t>
            </a:r>
            <a:endParaRPr lang="en-US" sz="1550" dirty="0"/>
          </a:p>
        </p:txBody>
      </p:sp>
      <p:sp>
        <p:nvSpPr>
          <p:cNvPr id="11" name="Text 9"/>
          <p:cNvSpPr/>
          <p:nvPr/>
        </p:nvSpPr>
        <p:spPr>
          <a:xfrm>
            <a:off x="793790" y="6214467"/>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Sử dụng Greedy, 2-opt, và Simulated Annealing, so sánh kết quả.</a:t>
            </a:r>
            <a:endParaRPr lang="en-US" sz="1550" dirty="0"/>
          </a:p>
        </p:txBody>
      </p:sp>
      <p:sp>
        <p:nvSpPr>
          <p:cNvPr id="12" name="Text 10"/>
          <p:cNvSpPr/>
          <p:nvPr/>
        </p:nvSpPr>
        <p:spPr>
          <a:xfrm>
            <a:off x="7564874" y="306669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Đề xuất nâng cao</a:t>
            </a:r>
            <a:endParaRPr lang="en-US" sz="1950" dirty="0"/>
          </a:p>
        </p:txBody>
      </p:sp>
      <p:sp>
        <p:nvSpPr>
          <p:cNvPr id="13" name="Text 11"/>
          <p:cNvSpPr/>
          <p:nvPr/>
        </p:nvSpPr>
        <p:spPr>
          <a:xfrm>
            <a:off x="7564874" y="357520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Thêm thuật toán 3-opt hoặc Ant Colony.</a:t>
            </a:r>
            <a:endParaRPr lang="en-US" sz="1550" dirty="0"/>
          </a:p>
        </p:txBody>
      </p:sp>
      <p:sp>
        <p:nvSpPr>
          <p:cNvPr id="14" name="Text 12"/>
          <p:cNvSpPr/>
          <p:nvPr/>
        </p:nvSpPr>
        <p:spPr>
          <a:xfrm>
            <a:off x="7564874" y="3962162"/>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Hỗ trợ nhập cửa sổ thời gian thủ công.</a:t>
            </a:r>
            <a:endParaRPr lang="en-US" sz="1550" dirty="0"/>
          </a:p>
        </p:txBody>
      </p:sp>
      <p:sp>
        <p:nvSpPr>
          <p:cNvPr id="15" name="Text 13"/>
          <p:cNvSpPr/>
          <p:nvPr/>
        </p:nvSpPr>
        <p:spPr>
          <a:xfrm>
            <a:off x="7564874" y="4349115"/>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Tích hợp Google Maps API để hiển thị tuyến đường thực tế hơn.</a:t>
            </a:r>
            <a:endParaRPr lang="en-US" sz="1550" dirty="0"/>
          </a:p>
        </p:txBody>
      </p:sp>
      <p:sp>
        <p:nvSpPr>
          <p:cNvPr id="16" name="Text 14"/>
          <p:cNvSpPr/>
          <p:nvPr/>
        </p:nvSpPr>
        <p:spPr>
          <a:xfrm>
            <a:off x="7564874" y="473606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D9D7"/>
                </a:solidFill>
                <a:latin typeface="Inter" pitchFamily="34" charset="0"/>
                <a:ea typeface="Inter" pitchFamily="34" charset="-122"/>
                <a:cs typeface="Inter" pitchFamily="34" charset="-120"/>
              </a:rPr>
              <a:t>Thêm thời gian phục vụ tại mỗi điểm.</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2025-07-15T03:01:40Z</dcterms:created>
  <dcterms:modified xsi:type="dcterms:W3CDTF">2025-07-15T03:01:40Z</dcterms:modified>
</cp:coreProperties>
</file>